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45"/>
  </p:normalViewPr>
  <p:slideViewPr>
    <p:cSldViewPr>
      <p:cViewPr varScale="1">
        <p:scale>
          <a:sx n="132" d="100"/>
          <a:sy n="132" d="100"/>
        </p:scale>
        <p:origin x="184" y="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EFF58-9703-3C48-8B4A-5E5EFEE1A63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7E7CDC-51B7-AB4C-B4E4-E91F2CE8765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6B9F84-171A-0B41-92F2-A95C0585243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CCEE12-D28C-F045-AC4E-4B90FBC2B2A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6BEFDDE-B119-554F-B56A-77FFFA726AE4}"/>
              </a:ext>
            </a:extLst>
          </p:cNvPr>
          <p:cNvSpPr>
            <a:spLocks noGrp="1"/>
          </p:cNvSpPr>
          <p:nvPr>
            <p:ph type="sldNum" sz="quarter" idx="12"/>
          </p:nvPr>
        </p:nvSpPr>
        <p:spPr/>
        <p:txBody>
          <a:bodyPr/>
          <a:lstStyle>
            <a:lvl1pPr>
              <a:defRPr/>
            </a:lvl1pPr>
          </a:lstStyle>
          <a:p>
            <a:fld id="{0CE22581-F05F-0C43-AC3A-C27FD8C9E824}" type="slidenum">
              <a:rPr lang="en-US" altLang="en-US"/>
              <a:pPr/>
              <a:t>‹#›</a:t>
            </a:fld>
            <a:endParaRPr lang="en-US" altLang="en-US"/>
          </a:p>
        </p:txBody>
      </p:sp>
    </p:spTree>
    <p:extLst>
      <p:ext uri="{BB962C8B-B14F-4D97-AF65-F5344CB8AC3E}">
        <p14:creationId xmlns:p14="http://schemas.microsoft.com/office/powerpoint/2010/main" val="12672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9FCCA-4131-4445-A86A-83B9643DB2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5ADC52-D0E1-EE4D-BC55-D8B767A72A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2452B-B221-724F-BB8C-617C10227E8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418870-49A3-2A47-BC71-064E802775B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D5CFCBE-9E2F-244E-8908-15114A0BE2DB}"/>
              </a:ext>
            </a:extLst>
          </p:cNvPr>
          <p:cNvSpPr>
            <a:spLocks noGrp="1"/>
          </p:cNvSpPr>
          <p:nvPr>
            <p:ph type="sldNum" sz="quarter" idx="12"/>
          </p:nvPr>
        </p:nvSpPr>
        <p:spPr/>
        <p:txBody>
          <a:bodyPr/>
          <a:lstStyle>
            <a:lvl1pPr>
              <a:defRPr/>
            </a:lvl1pPr>
          </a:lstStyle>
          <a:p>
            <a:fld id="{7E14F38A-F94F-ED4A-BD65-755D9A0B87F3}" type="slidenum">
              <a:rPr lang="en-US" altLang="en-US"/>
              <a:pPr/>
              <a:t>‹#›</a:t>
            </a:fld>
            <a:endParaRPr lang="en-US" altLang="en-US"/>
          </a:p>
        </p:txBody>
      </p:sp>
    </p:spTree>
    <p:extLst>
      <p:ext uri="{BB962C8B-B14F-4D97-AF65-F5344CB8AC3E}">
        <p14:creationId xmlns:p14="http://schemas.microsoft.com/office/powerpoint/2010/main" val="300294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1B5AA3-BA43-6546-9857-D8B28CC3EE2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225018-EC36-2149-999D-E7F1D3893153}"/>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7F9AB-911D-DB4A-8CBA-67ED7C2B15C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569153B-6E7B-6845-A458-72184429D0F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7512A83-C6E6-FD4E-B148-8E7B1409BB9D}"/>
              </a:ext>
            </a:extLst>
          </p:cNvPr>
          <p:cNvSpPr>
            <a:spLocks noGrp="1"/>
          </p:cNvSpPr>
          <p:nvPr>
            <p:ph type="sldNum" sz="quarter" idx="12"/>
          </p:nvPr>
        </p:nvSpPr>
        <p:spPr/>
        <p:txBody>
          <a:bodyPr/>
          <a:lstStyle>
            <a:lvl1pPr>
              <a:defRPr/>
            </a:lvl1pPr>
          </a:lstStyle>
          <a:p>
            <a:fld id="{1E1B6FAD-7E2C-A74D-95DC-53AEAC5E892B}" type="slidenum">
              <a:rPr lang="en-US" altLang="en-US"/>
              <a:pPr/>
              <a:t>‹#›</a:t>
            </a:fld>
            <a:endParaRPr lang="en-US" altLang="en-US"/>
          </a:p>
        </p:txBody>
      </p:sp>
    </p:spTree>
    <p:extLst>
      <p:ext uri="{BB962C8B-B14F-4D97-AF65-F5344CB8AC3E}">
        <p14:creationId xmlns:p14="http://schemas.microsoft.com/office/powerpoint/2010/main" val="41673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4B14-4E6B-D440-9E86-CC8CF38DA8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C805D7-4D22-3E49-929D-A546DCDF5B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4F374-0048-4946-A1C6-2810D372C2B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D2EE414-F69A-3948-8194-F8ABAF81AF3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876F3FD-4080-5549-98B3-389C9A54B013}"/>
              </a:ext>
            </a:extLst>
          </p:cNvPr>
          <p:cNvSpPr>
            <a:spLocks noGrp="1"/>
          </p:cNvSpPr>
          <p:nvPr>
            <p:ph type="sldNum" sz="quarter" idx="12"/>
          </p:nvPr>
        </p:nvSpPr>
        <p:spPr/>
        <p:txBody>
          <a:bodyPr/>
          <a:lstStyle>
            <a:lvl1pPr>
              <a:defRPr/>
            </a:lvl1pPr>
          </a:lstStyle>
          <a:p>
            <a:fld id="{5D638E61-1C31-E741-B614-9195A7A12292}" type="slidenum">
              <a:rPr lang="en-US" altLang="en-US"/>
              <a:pPr/>
              <a:t>‹#›</a:t>
            </a:fld>
            <a:endParaRPr lang="en-US" altLang="en-US"/>
          </a:p>
        </p:txBody>
      </p:sp>
    </p:spTree>
    <p:extLst>
      <p:ext uri="{BB962C8B-B14F-4D97-AF65-F5344CB8AC3E}">
        <p14:creationId xmlns:p14="http://schemas.microsoft.com/office/powerpoint/2010/main" val="98614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7B3C-B466-0442-8318-49135CDB175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4FB44E-BC9A-4040-BBDD-A4A6E29BCDE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6816624-42B5-4C4B-A8BB-FB86816C6A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E592633-166D-F948-9A3A-5D1A1339A1D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45FEB64-AE8B-D248-8DCA-87C96C4DF158}"/>
              </a:ext>
            </a:extLst>
          </p:cNvPr>
          <p:cNvSpPr>
            <a:spLocks noGrp="1"/>
          </p:cNvSpPr>
          <p:nvPr>
            <p:ph type="sldNum" sz="quarter" idx="12"/>
          </p:nvPr>
        </p:nvSpPr>
        <p:spPr/>
        <p:txBody>
          <a:bodyPr/>
          <a:lstStyle>
            <a:lvl1pPr>
              <a:defRPr/>
            </a:lvl1pPr>
          </a:lstStyle>
          <a:p>
            <a:fld id="{F52F9AEB-79BF-7948-B444-7302FFB2C4AD}" type="slidenum">
              <a:rPr lang="en-US" altLang="en-US"/>
              <a:pPr/>
              <a:t>‹#›</a:t>
            </a:fld>
            <a:endParaRPr lang="en-US" altLang="en-US"/>
          </a:p>
        </p:txBody>
      </p:sp>
    </p:spTree>
    <p:extLst>
      <p:ext uri="{BB962C8B-B14F-4D97-AF65-F5344CB8AC3E}">
        <p14:creationId xmlns:p14="http://schemas.microsoft.com/office/powerpoint/2010/main" val="398505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9336-E059-5D44-968A-8A4C0F23A1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6E861E-1310-8642-9EF1-E72A57D5B1CB}"/>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C425F4-FB5B-164B-A611-533F20A70C15}"/>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31EB10-393F-674C-9D3D-C426136C018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4B8C17C-8F23-8245-818E-1DC2857DC9C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CAEB35C-4C31-B54F-A17A-ED32AE4B38F5}"/>
              </a:ext>
            </a:extLst>
          </p:cNvPr>
          <p:cNvSpPr>
            <a:spLocks noGrp="1"/>
          </p:cNvSpPr>
          <p:nvPr>
            <p:ph type="sldNum" sz="quarter" idx="12"/>
          </p:nvPr>
        </p:nvSpPr>
        <p:spPr/>
        <p:txBody>
          <a:bodyPr/>
          <a:lstStyle>
            <a:lvl1pPr>
              <a:defRPr/>
            </a:lvl1pPr>
          </a:lstStyle>
          <a:p>
            <a:fld id="{F4A81D82-D523-2B46-BEBF-60B0E9797E06}" type="slidenum">
              <a:rPr lang="en-US" altLang="en-US"/>
              <a:pPr/>
              <a:t>‹#›</a:t>
            </a:fld>
            <a:endParaRPr lang="en-US" altLang="en-US"/>
          </a:p>
        </p:txBody>
      </p:sp>
    </p:spTree>
    <p:extLst>
      <p:ext uri="{BB962C8B-B14F-4D97-AF65-F5344CB8AC3E}">
        <p14:creationId xmlns:p14="http://schemas.microsoft.com/office/powerpoint/2010/main" val="147868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A53B-FA2A-E047-A83E-CA9F3BA72EC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F83E5E-5C4C-4C43-B2EA-95D3AA26D4A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BB04E6-FBEA-144D-9931-4C0E823B9FA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B44DCD-0F12-3646-BAEA-72FA37B5790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234F53-5856-BB4E-A003-071A6187D88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5B20AF-E7A4-0C4E-BAD9-21754B67BC7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DC49E1C-A982-E34F-BEDF-369CD23E03E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C92CB8C-D99E-1E44-B181-72ED7C65F599}"/>
              </a:ext>
            </a:extLst>
          </p:cNvPr>
          <p:cNvSpPr>
            <a:spLocks noGrp="1"/>
          </p:cNvSpPr>
          <p:nvPr>
            <p:ph type="sldNum" sz="quarter" idx="12"/>
          </p:nvPr>
        </p:nvSpPr>
        <p:spPr/>
        <p:txBody>
          <a:bodyPr/>
          <a:lstStyle>
            <a:lvl1pPr>
              <a:defRPr/>
            </a:lvl1pPr>
          </a:lstStyle>
          <a:p>
            <a:fld id="{F6D76A95-DA11-B843-B76C-9419C8E7B75F}" type="slidenum">
              <a:rPr lang="en-US" altLang="en-US"/>
              <a:pPr/>
              <a:t>‹#›</a:t>
            </a:fld>
            <a:endParaRPr lang="en-US" altLang="en-US"/>
          </a:p>
        </p:txBody>
      </p:sp>
    </p:spTree>
    <p:extLst>
      <p:ext uri="{BB962C8B-B14F-4D97-AF65-F5344CB8AC3E}">
        <p14:creationId xmlns:p14="http://schemas.microsoft.com/office/powerpoint/2010/main" val="3787732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C2E6C-6C3F-B247-9352-7FDECA26F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B70870-10D1-1F43-8AFE-51AA841015C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EE19BF79-D95B-3E48-9F33-0118D870C26C}"/>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6B4F03A-C67F-0B44-A9A9-C0AABB3A895F}"/>
              </a:ext>
            </a:extLst>
          </p:cNvPr>
          <p:cNvSpPr>
            <a:spLocks noGrp="1"/>
          </p:cNvSpPr>
          <p:nvPr>
            <p:ph type="sldNum" sz="quarter" idx="12"/>
          </p:nvPr>
        </p:nvSpPr>
        <p:spPr/>
        <p:txBody>
          <a:bodyPr/>
          <a:lstStyle>
            <a:lvl1pPr>
              <a:defRPr/>
            </a:lvl1pPr>
          </a:lstStyle>
          <a:p>
            <a:fld id="{21014C15-44E3-F14E-BE28-50A51B74D656}" type="slidenum">
              <a:rPr lang="en-US" altLang="en-US"/>
              <a:pPr/>
              <a:t>‹#›</a:t>
            </a:fld>
            <a:endParaRPr lang="en-US" altLang="en-US"/>
          </a:p>
        </p:txBody>
      </p:sp>
    </p:spTree>
    <p:extLst>
      <p:ext uri="{BB962C8B-B14F-4D97-AF65-F5344CB8AC3E}">
        <p14:creationId xmlns:p14="http://schemas.microsoft.com/office/powerpoint/2010/main" val="73773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7EEEC1-8E8A-424C-AEA0-AA0DA0B33CF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1148033-5F5D-934C-B687-251BBE59136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AEF3B7D-AE6A-6345-8D60-BE225E2E39F9}"/>
              </a:ext>
            </a:extLst>
          </p:cNvPr>
          <p:cNvSpPr>
            <a:spLocks noGrp="1"/>
          </p:cNvSpPr>
          <p:nvPr>
            <p:ph type="sldNum" sz="quarter" idx="12"/>
          </p:nvPr>
        </p:nvSpPr>
        <p:spPr/>
        <p:txBody>
          <a:bodyPr/>
          <a:lstStyle>
            <a:lvl1pPr>
              <a:defRPr/>
            </a:lvl1pPr>
          </a:lstStyle>
          <a:p>
            <a:fld id="{2A127797-D494-9242-82A6-B3C960DBAA53}" type="slidenum">
              <a:rPr lang="en-US" altLang="en-US"/>
              <a:pPr/>
              <a:t>‹#›</a:t>
            </a:fld>
            <a:endParaRPr lang="en-US" altLang="en-US"/>
          </a:p>
        </p:txBody>
      </p:sp>
    </p:spTree>
    <p:extLst>
      <p:ext uri="{BB962C8B-B14F-4D97-AF65-F5344CB8AC3E}">
        <p14:creationId xmlns:p14="http://schemas.microsoft.com/office/powerpoint/2010/main" val="293158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1E67-EFC0-3F40-9D55-B204DC95822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D3F52B-12B8-7B43-84F5-9CA7FCB7E54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3DB970-D518-F24D-9527-AFD1682E47C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3F7137-1969-904B-B88C-04D29E9CD29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5F49BB6-5627-D448-AA1A-AFE0759B99B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EED0FE2-C25B-0045-9B1A-26238A789873}"/>
              </a:ext>
            </a:extLst>
          </p:cNvPr>
          <p:cNvSpPr>
            <a:spLocks noGrp="1"/>
          </p:cNvSpPr>
          <p:nvPr>
            <p:ph type="sldNum" sz="quarter" idx="12"/>
          </p:nvPr>
        </p:nvSpPr>
        <p:spPr/>
        <p:txBody>
          <a:bodyPr/>
          <a:lstStyle>
            <a:lvl1pPr>
              <a:defRPr/>
            </a:lvl1pPr>
          </a:lstStyle>
          <a:p>
            <a:fld id="{3B4C7100-9850-2A4B-B1F3-9F9488215501}" type="slidenum">
              <a:rPr lang="en-US" altLang="en-US"/>
              <a:pPr/>
              <a:t>‹#›</a:t>
            </a:fld>
            <a:endParaRPr lang="en-US" altLang="en-US"/>
          </a:p>
        </p:txBody>
      </p:sp>
    </p:spTree>
    <p:extLst>
      <p:ext uri="{BB962C8B-B14F-4D97-AF65-F5344CB8AC3E}">
        <p14:creationId xmlns:p14="http://schemas.microsoft.com/office/powerpoint/2010/main" val="357309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FBAE-17FE-6D4E-90DC-6D9BE6EF89D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A2191F-C054-F34A-A247-39E30586DD7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BACBFF-417B-6142-B624-7097E0E8578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50B285-E345-3842-96AD-1372F2D471C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34DB091-C164-D04B-9D1F-9EA27AB9D2D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BF4D02C-B270-3542-8902-3F52A433B506}"/>
              </a:ext>
            </a:extLst>
          </p:cNvPr>
          <p:cNvSpPr>
            <a:spLocks noGrp="1"/>
          </p:cNvSpPr>
          <p:nvPr>
            <p:ph type="sldNum" sz="quarter" idx="12"/>
          </p:nvPr>
        </p:nvSpPr>
        <p:spPr/>
        <p:txBody>
          <a:bodyPr/>
          <a:lstStyle>
            <a:lvl1pPr>
              <a:defRPr/>
            </a:lvl1pPr>
          </a:lstStyle>
          <a:p>
            <a:fld id="{37B8961A-34A7-7E47-A2CF-D97FA973E3F4}" type="slidenum">
              <a:rPr lang="en-US" altLang="en-US"/>
              <a:pPr/>
              <a:t>‹#›</a:t>
            </a:fld>
            <a:endParaRPr lang="en-US" altLang="en-US"/>
          </a:p>
        </p:txBody>
      </p:sp>
    </p:spTree>
    <p:extLst>
      <p:ext uri="{BB962C8B-B14F-4D97-AF65-F5344CB8AC3E}">
        <p14:creationId xmlns:p14="http://schemas.microsoft.com/office/powerpoint/2010/main" val="255916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D85010F-C222-214A-B545-58EC2BD88ED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76AA19D-61B7-A041-8CB5-46E88CF520E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554D30C-CB92-AD4C-ADDA-5A60F13903E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FE4C02D2-CD7A-7249-80BB-AF16AECB3CC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F9383D6A-4155-384E-8AE6-36BD525E3EE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6342A07-AD42-6A46-9982-E273C9A0CE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7DB564B-6998-6B45-AAEC-F53040F58E23}"/>
              </a:ext>
            </a:extLst>
          </p:cNvPr>
          <p:cNvSpPr>
            <a:spLocks noGrp="1" noChangeArrowheads="1"/>
          </p:cNvSpPr>
          <p:nvPr>
            <p:ph type="ctrTitle"/>
          </p:nvPr>
        </p:nvSpPr>
        <p:spPr>
          <a:xfrm>
            <a:off x="685800" y="2130425"/>
            <a:ext cx="7772400" cy="1470025"/>
          </a:xfrm>
        </p:spPr>
        <p:txBody>
          <a:bodyPr anchor="ctr"/>
          <a:lstStyle/>
          <a:p>
            <a:endParaRPr lang="en-US" altLang="en-US" sz="4400"/>
          </a:p>
        </p:txBody>
      </p:sp>
      <p:sp>
        <p:nvSpPr>
          <p:cNvPr id="2051" name="Rectangle 3">
            <a:extLst>
              <a:ext uri="{FF2B5EF4-FFF2-40B4-BE49-F238E27FC236}">
                <a16:creationId xmlns:a16="http://schemas.microsoft.com/office/drawing/2014/main" id="{B62DF30C-0530-134F-86FF-2F109AF225F8}"/>
              </a:ext>
            </a:extLst>
          </p:cNvPr>
          <p:cNvSpPr>
            <a:spLocks noGrp="1" noChangeArrowheads="1"/>
          </p:cNvSpPr>
          <p:nvPr>
            <p:ph type="subTitle" idx="1"/>
          </p:nvPr>
        </p:nvSpPr>
        <p:spPr>
          <a:xfrm>
            <a:off x="1371600" y="3886200"/>
            <a:ext cx="6400800" cy="1752600"/>
          </a:xfrm>
        </p:spPr>
        <p:txBody>
          <a:bodyPr/>
          <a:lstStyle/>
          <a:p>
            <a:endParaRPr lang="en-US" altLang="en-US" sz="3200"/>
          </a:p>
        </p:txBody>
      </p:sp>
      <p:pic>
        <p:nvPicPr>
          <p:cNvPr id="2052" name="Picture 4" descr="TheElectLady1">
            <a:extLst>
              <a:ext uri="{FF2B5EF4-FFF2-40B4-BE49-F238E27FC236}">
                <a16:creationId xmlns:a16="http://schemas.microsoft.com/office/drawing/2014/main" id="{F5418E9F-8E1A-FA43-AF9D-2D7448C6E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a:extLst>
              <a:ext uri="{FF2B5EF4-FFF2-40B4-BE49-F238E27FC236}">
                <a16:creationId xmlns:a16="http://schemas.microsoft.com/office/drawing/2014/main" id="{A7C308A8-4B5D-A146-9F47-98AC77F890F5}"/>
              </a:ext>
            </a:extLst>
          </p:cNvPr>
          <p:cNvSpPr txBox="1">
            <a:spLocks noChangeArrowheads="1"/>
          </p:cNvSpPr>
          <p:nvPr/>
        </p:nvSpPr>
        <p:spPr bwMode="auto">
          <a:xfrm>
            <a:off x="4876800" y="1905000"/>
            <a:ext cx="3790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solidFill>
                  <a:srgbClr val="FFFFFF"/>
                </a:solidFill>
                <a:latin typeface="Trajan Pro" pitchFamily="18" charset="0"/>
              </a:rPr>
              <a:t>Loved and </a:t>
            </a:r>
          </a:p>
          <a:p>
            <a:pPr algn="ctr"/>
            <a:r>
              <a:rPr lang="en-US" altLang="en-US" sz="3000">
                <a:solidFill>
                  <a:srgbClr val="FFFFFF"/>
                </a:solidFill>
                <a:latin typeface="Trajan Pro" pitchFamily="18" charset="0"/>
              </a:rPr>
              <a:t>Respected</a:t>
            </a:r>
            <a:endParaRPr lang="en-US" altLang="en-US"/>
          </a:p>
        </p:txBody>
      </p:sp>
      <p:sp>
        <p:nvSpPr>
          <p:cNvPr id="2054" name="Text Box 6">
            <a:extLst>
              <a:ext uri="{FF2B5EF4-FFF2-40B4-BE49-F238E27FC236}">
                <a16:creationId xmlns:a16="http://schemas.microsoft.com/office/drawing/2014/main" id="{FBC8E36A-44F5-7B46-9E1C-8C8031AE516C}"/>
              </a:ext>
            </a:extLst>
          </p:cNvPr>
          <p:cNvSpPr txBox="1">
            <a:spLocks noChangeArrowheads="1"/>
          </p:cNvSpPr>
          <p:nvPr/>
        </p:nvSpPr>
        <p:spPr bwMode="auto">
          <a:xfrm>
            <a:off x="4648200" y="228600"/>
            <a:ext cx="2193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ltLang="en-US">
                <a:solidFill>
                  <a:srgbClr val="FFFFFF"/>
                </a:solidFill>
                <a:latin typeface="Trajan Pro" pitchFamily="18" charset="0"/>
              </a:rPr>
              <a:t>Women in the Bible: </a:t>
            </a:r>
            <a:br>
              <a:rPr lang="en-US" altLang="en-US">
                <a:solidFill>
                  <a:srgbClr val="FFFFFF"/>
                </a:solidFill>
                <a:latin typeface="Trajan Pro" pitchFamily="18" charset="0"/>
              </a:rPr>
            </a:br>
            <a:r>
              <a:rPr lang="en-US" altLang="en-US">
                <a:solidFill>
                  <a:srgbClr val="FFFFFF"/>
                </a:solidFill>
                <a:latin typeface="Trajan Pro" pitchFamily="18" charset="0"/>
              </a:rPr>
              <a:t>The Elect lady</a:t>
            </a:r>
            <a:br>
              <a:rPr lang="en-US" altLang="en-US">
                <a:solidFill>
                  <a:srgbClr val="FFFFFF"/>
                </a:solidFill>
                <a:latin typeface="Trajan Pro" pitchFamily="18" charset="0"/>
              </a:rPr>
            </a:br>
            <a:r>
              <a:rPr lang="en-US" altLang="en-US">
                <a:solidFill>
                  <a:srgbClr val="FFFFFF"/>
                </a:solidFill>
                <a:latin typeface="Trajan Pro" pitchFamily="18" charset="0"/>
              </a:rPr>
              <a:t> and me</a:t>
            </a:r>
            <a:endParaRPr lang="en-US" altLang="en-US"/>
          </a:p>
        </p:txBody>
      </p:sp>
      <p:grpSp>
        <p:nvGrpSpPr>
          <p:cNvPr id="2055" name="Group 7">
            <a:extLst>
              <a:ext uri="{FF2B5EF4-FFF2-40B4-BE49-F238E27FC236}">
                <a16:creationId xmlns:a16="http://schemas.microsoft.com/office/drawing/2014/main" id="{15F41716-8044-CA48-B6D2-312BA6060F8A}"/>
              </a:ext>
            </a:extLst>
          </p:cNvPr>
          <p:cNvGrpSpPr>
            <a:grpSpLocks/>
          </p:cNvGrpSpPr>
          <p:nvPr/>
        </p:nvGrpSpPr>
        <p:grpSpPr bwMode="auto">
          <a:xfrm>
            <a:off x="7696200" y="5486400"/>
            <a:ext cx="1266825" cy="1038225"/>
            <a:chOff x="13890" y="9555"/>
            <a:chExt cx="1875" cy="1634"/>
          </a:xfrm>
        </p:grpSpPr>
        <p:sp>
          <p:nvSpPr>
            <p:cNvPr id="2056" name="Text Box 8">
              <a:extLst>
                <a:ext uri="{FF2B5EF4-FFF2-40B4-BE49-F238E27FC236}">
                  <a16:creationId xmlns:a16="http://schemas.microsoft.com/office/drawing/2014/main" id="{53C8739B-37B3-6A48-B632-512B9102C5C8}"/>
                </a:ext>
              </a:extLst>
            </p:cNvPr>
            <p:cNvSpPr txBox="1">
              <a:spLocks noChangeArrowheads="1"/>
            </p:cNvSpPr>
            <p:nvPr/>
          </p:nvSpPr>
          <p:spPr bwMode="auto">
            <a:xfrm>
              <a:off x="13890" y="9555"/>
              <a:ext cx="187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6000">
                  <a:solidFill>
                    <a:srgbClr val="FFFFFF"/>
                  </a:solidFill>
                  <a:latin typeface="Trajan Pro" pitchFamily="18" charset="0"/>
                </a:rPr>
                <a:t>13</a:t>
              </a:r>
              <a:endParaRPr lang="en-US" altLang="en-US"/>
            </a:p>
          </p:txBody>
        </p:sp>
        <p:sp>
          <p:nvSpPr>
            <p:cNvPr id="2057" name="Text Box 9">
              <a:extLst>
                <a:ext uri="{FF2B5EF4-FFF2-40B4-BE49-F238E27FC236}">
                  <a16:creationId xmlns:a16="http://schemas.microsoft.com/office/drawing/2014/main" id="{6BC0085C-E350-704F-ADB9-DE3ACE80885E}"/>
                </a:ext>
              </a:extLst>
            </p:cNvPr>
            <p:cNvSpPr txBox="1">
              <a:spLocks noChangeArrowheads="1"/>
            </p:cNvSpPr>
            <p:nvPr/>
          </p:nvSpPr>
          <p:spPr bwMode="auto">
            <a:xfrm>
              <a:off x="14210" y="10814"/>
              <a:ext cx="130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b="1">
                  <a:latin typeface="Trajan Pro" pitchFamily="18" charset="0"/>
                </a:rPr>
                <a:t>LESSON</a:t>
              </a:r>
              <a:endParaRPr lang="en-US" altLang="en-US"/>
            </a:p>
          </p:txBody>
        </p:sp>
      </p:grpSp>
      <p:sp>
        <p:nvSpPr>
          <p:cNvPr id="2058" name="Text Box 10">
            <a:extLst>
              <a:ext uri="{FF2B5EF4-FFF2-40B4-BE49-F238E27FC236}">
                <a16:creationId xmlns:a16="http://schemas.microsoft.com/office/drawing/2014/main" id="{167C496A-9388-854B-9261-6FB468914FB2}"/>
              </a:ext>
            </a:extLst>
          </p:cNvPr>
          <p:cNvSpPr txBox="1">
            <a:spLocks noChangeArrowheads="1"/>
          </p:cNvSpPr>
          <p:nvPr/>
        </p:nvSpPr>
        <p:spPr bwMode="auto">
          <a:xfrm>
            <a:off x="835025" y="2057400"/>
            <a:ext cx="28225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a:solidFill>
                  <a:schemeClr val="bg1"/>
                </a:solidFill>
                <a:latin typeface="Gill Sans MT" panose="020B0502020104020203" pitchFamily="34" charset="77"/>
              </a:rPr>
              <a:t>“Your word is lamp for my feet and a light for my path.”</a:t>
            </a:r>
          </a:p>
          <a:p>
            <a:pPr algn="ctr"/>
            <a:r>
              <a:rPr lang="en-US" altLang="en-US" sz="1600">
                <a:solidFill>
                  <a:schemeClr val="bg1"/>
                </a:solidFill>
                <a:latin typeface="Gill Sans MT" panose="020B0502020104020203" pitchFamily="34" charset="77"/>
              </a:rPr>
              <a:t>Psalm 119:105</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3F6A42FF-09F0-9C46-9F7E-721282035FAE}"/>
              </a:ext>
            </a:extLst>
          </p:cNvPr>
          <p:cNvSpPr>
            <a:spLocks noGrp="1" noChangeArrowheads="1"/>
          </p:cNvSpPr>
          <p:nvPr>
            <p:ph type="body" idx="1"/>
          </p:nvPr>
        </p:nvSpPr>
        <p:spPr>
          <a:xfrm>
            <a:off x="457200" y="1600200"/>
            <a:ext cx="7696200" cy="4525963"/>
          </a:xfrm>
        </p:spPr>
        <p:txBody>
          <a:bodyPr/>
          <a:lstStyle/>
          <a:p>
            <a:pPr>
              <a:lnSpc>
                <a:spcPct val="120000"/>
              </a:lnSpc>
              <a:buFontTx/>
              <a:buNone/>
            </a:pPr>
            <a:r>
              <a:rPr lang="en-US" altLang="en-US" sz="2800">
                <a:latin typeface="Gill Sans MT" panose="020B0502020104020203" pitchFamily="34" charset="77"/>
              </a:rPr>
              <a:t>2. Why do we need to be wise and discerning today when evaluating messages that are brought to us by individuals and the media? What are some sources of deceptive messages, perhaps subtle ones, that surround us?  Which sources am I most influenced by?</a:t>
            </a:r>
          </a:p>
          <a:p>
            <a:pPr>
              <a:lnSpc>
                <a:spcPct val="120000"/>
              </a:lnSpc>
            </a:pPr>
            <a:endParaRPr lang="en-US" altLang="en-US" sz="2800">
              <a:latin typeface="Gill Sans MT" panose="020B0502020104020203" pitchFamily="34" charset="77"/>
            </a:endParaRPr>
          </a:p>
        </p:txBody>
      </p:sp>
      <p:pic>
        <p:nvPicPr>
          <p:cNvPr id="14340" name="Picture 4" descr="TheElectLady2">
            <a:extLst>
              <a:ext uri="{FF2B5EF4-FFF2-40B4-BE49-F238E27FC236}">
                <a16:creationId xmlns:a16="http://schemas.microsoft.com/office/drawing/2014/main" id="{895BD806-9955-8D42-8FFF-470CB843D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a:extLst>
              <a:ext uri="{FF2B5EF4-FFF2-40B4-BE49-F238E27FC236}">
                <a16:creationId xmlns:a16="http://schemas.microsoft.com/office/drawing/2014/main" id="{E257D32E-2D6D-D14A-8560-7EE4C8C9CA6E}"/>
              </a:ext>
            </a:extLst>
          </p:cNvPr>
          <p:cNvSpPr txBox="1">
            <a:spLocks noChangeArrowheads="1"/>
          </p:cNvSpPr>
          <p:nvPr/>
        </p:nvSpPr>
        <p:spPr bwMode="auto">
          <a:xfrm>
            <a:off x="4086225" y="2286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Elect Lady</a:t>
            </a:r>
            <a:endParaRPr lang="en-US" altLang="en-US"/>
          </a:p>
        </p:txBody>
      </p:sp>
      <p:pic>
        <p:nvPicPr>
          <p:cNvPr id="14342" name="Picture 6" descr="f89487_9500">
            <a:extLst>
              <a:ext uri="{FF2B5EF4-FFF2-40B4-BE49-F238E27FC236}">
                <a16:creationId xmlns:a16="http://schemas.microsoft.com/office/drawing/2014/main" id="{6A8AAFE9-1EC6-3046-BC90-D4EF316EE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457700"/>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43EE2EF1-2FBD-F44D-91F4-C11E31FA6E0D}"/>
              </a:ext>
            </a:extLst>
          </p:cNvPr>
          <p:cNvSpPr>
            <a:spLocks noGrp="1" noChangeArrowheads="1"/>
          </p:cNvSpPr>
          <p:nvPr>
            <p:ph type="body" idx="1"/>
          </p:nvPr>
        </p:nvSpPr>
        <p:spPr>
          <a:xfrm>
            <a:off x="457200" y="1066800"/>
            <a:ext cx="8229600" cy="5059363"/>
          </a:xfrm>
        </p:spPr>
        <p:txBody>
          <a:bodyPr/>
          <a:lstStyle/>
          <a:p>
            <a:pPr>
              <a:buFontTx/>
              <a:buNone/>
            </a:pPr>
            <a:r>
              <a:rPr lang="en-US" altLang="en-US" b="1">
                <a:solidFill>
                  <a:srgbClr val="008000"/>
                </a:solidFill>
                <a:latin typeface="Gill Sans MT" panose="020B0502020104020203" pitchFamily="34" charset="77"/>
              </a:rPr>
              <a:t>   </a:t>
            </a:r>
            <a:r>
              <a:rPr lang="en-US" altLang="en-US" b="1" u="sng">
                <a:solidFill>
                  <a:srgbClr val="008000"/>
                </a:solidFill>
                <a:latin typeface="Gill Sans MT" panose="020B0502020104020203" pitchFamily="34" charset="77"/>
              </a:rPr>
              <a:t>Words of Wisdom</a:t>
            </a:r>
          </a:p>
          <a:p>
            <a:pPr>
              <a:lnSpc>
                <a:spcPct val="20000"/>
              </a:lnSpc>
              <a:buFontTx/>
              <a:buNone/>
            </a:pPr>
            <a:r>
              <a:rPr lang="en-US" altLang="en-US" u="sng">
                <a:latin typeface="Gill Sans MT" panose="020B0502020104020203" pitchFamily="34" charset="77"/>
              </a:rPr>
              <a:t> </a:t>
            </a:r>
          </a:p>
          <a:p>
            <a:pPr>
              <a:lnSpc>
                <a:spcPct val="110000"/>
              </a:lnSpc>
              <a:buFontTx/>
              <a:buNone/>
            </a:pPr>
            <a:r>
              <a:rPr lang="en-US" altLang="en-US">
                <a:latin typeface="Gill Sans MT" panose="020B0502020104020203" pitchFamily="34" charset="77"/>
              </a:rPr>
              <a:t>   </a:t>
            </a:r>
            <a:r>
              <a:rPr lang="en-US" altLang="en-US" sz="2800">
                <a:latin typeface="Gill Sans MT" panose="020B0502020104020203" pitchFamily="34" charset="77"/>
              </a:rPr>
              <a:t>I Corinthians 13 is the chapter in the Bible that describes love in ways we can understand and emulate. Once a day read through this chapter using various translations of the Bible. As we gain a fuller understanding of God’s boundless love, we will begin to emulate the character traits which were lived by the elect lady.</a:t>
            </a:r>
          </a:p>
        </p:txBody>
      </p:sp>
      <p:pic>
        <p:nvPicPr>
          <p:cNvPr id="11268" name="Picture 4" descr="TheElectLady2">
            <a:extLst>
              <a:ext uri="{FF2B5EF4-FFF2-40B4-BE49-F238E27FC236}">
                <a16:creationId xmlns:a16="http://schemas.microsoft.com/office/drawing/2014/main" id="{70702BB4-3A74-9C42-B1D9-97D6C03F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a:extLst>
              <a:ext uri="{FF2B5EF4-FFF2-40B4-BE49-F238E27FC236}">
                <a16:creationId xmlns:a16="http://schemas.microsoft.com/office/drawing/2014/main" id="{07B08E27-6B3B-B447-AC6B-FAD8D710041A}"/>
              </a:ext>
            </a:extLst>
          </p:cNvPr>
          <p:cNvSpPr txBox="1">
            <a:spLocks noChangeArrowheads="1"/>
          </p:cNvSpPr>
          <p:nvPr/>
        </p:nvSpPr>
        <p:spPr bwMode="auto">
          <a:xfrm>
            <a:off x="4086225" y="2286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Elect Lady</a:t>
            </a:r>
            <a:endParaRPr lang="en-US" altLang="en-US"/>
          </a:p>
        </p:txBody>
      </p:sp>
      <p:pic>
        <p:nvPicPr>
          <p:cNvPr id="11270" name="Picture 6" descr="f89487_9500">
            <a:extLst>
              <a:ext uri="{FF2B5EF4-FFF2-40B4-BE49-F238E27FC236}">
                <a16:creationId xmlns:a16="http://schemas.microsoft.com/office/drawing/2014/main" id="{815CE11C-4B1D-C848-BBF7-05C80A9A3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800600"/>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B181667-BD3B-1646-8050-0188170A6FC5}"/>
              </a:ext>
            </a:extLst>
          </p:cNvPr>
          <p:cNvSpPr>
            <a:spLocks noGrp="1" noChangeArrowheads="1"/>
          </p:cNvSpPr>
          <p:nvPr>
            <p:ph type="body" idx="1"/>
          </p:nvPr>
        </p:nvSpPr>
        <p:spPr>
          <a:xfrm>
            <a:off x="1066800" y="1600200"/>
            <a:ext cx="7162800" cy="4525963"/>
          </a:xfrm>
        </p:spPr>
        <p:txBody>
          <a:bodyPr/>
          <a:lstStyle/>
          <a:p>
            <a:pPr algn="ctr">
              <a:buFontTx/>
              <a:buNone/>
            </a:pPr>
            <a:r>
              <a:rPr lang="en-US" altLang="en-US" sz="4000" b="1">
                <a:solidFill>
                  <a:srgbClr val="008000"/>
                </a:solidFill>
                <a:latin typeface="Edwardian Script ITC" panose="030303020407070D0804" pitchFamily="66" charset="77"/>
              </a:rPr>
              <a:t>My Prayer for Today</a:t>
            </a:r>
          </a:p>
          <a:p>
            <a:pPr algn="ctr">
              <a:lnSpc>
                <a:spcPct val="20000"/>
              </a:lnSpc>
              <a:buFontTx/>
              <a:buNone/>
            </a:pPr>
            <a:endParaRPr lang="en-US" altLang="en-US" sz="1400" b="1">
              <a:solidFill>
                <a:srgbClr val="008000"/>
              </a:solidFill>
              <a:latin typeface="Edwardian Script ITC" panose="030303020407070D0804" pitchFamily="66" charset="77"/>
            </a:endParaRPr>
          </a:p>
          <a:p>
            <a:pPr algn="ctr">
              <a:lnSpc>
                <a:spcPct val="120000"/>
              </a:lnSpc>
              <a:buFontTx/>
              <a:buNone/>
            </a:pPr>
            <a:r>
              <a:rPr lang="en-US" altLang="en-US" sz="2800">
                <a:latin typeface="Gill Sans MT" panose="020B0502020104020203" pitchFamily="34" charset="77"/>
              </a:rPr>
              <a:t>Lord, refine my character by Your Holy Spirit so Your love will be reflected in my every thought, word, and action.</a:t>
            </a:r>
          </a:p>
        </p:txBody>
      </p:sp>
      <p:pic>
        <p:nvPicPr>
          <p:cNvPr id="12292" name="Picture 4" descr="TheElectLady2">
            <a:extLst>
              <a:ext uri="{FF2B5EF4-FFF2-40B4-BE49-F238E27FC236}">
                <a16:creationId xmlns:a16="http://schemas.microsoft.com/office/drawing/2014/main" id="{F96A64F8-4298-754F-AE6B-E06F6ECF0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FDBC4C17-2A0B-3449-946A-8895FE238AC8}"/>
              </a:ext>
            </a:extLst>
          </p:cNvPr>
          <p:cNvSpPr txBox="1">
            <a:spLocks noChangeArrowheads="1"/>
          </p:cNvSpPr>
          <p:nvPr/>
        </p:nvSpPr>
        <p:spPr bwMode="auto">
          <a:xfrm>
            <a:off x="4086225" y="2286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Elect Lady</a:t>
            </a:r>
            <a:endParaRPr lang="en-US" altLang="en-US"/>
          </a:p>
        </p:txBody>
      </p:sp>
      <p:pic>
        <p:nvPicPr>
          <p:cNvPr id="12294" name="Picture 6" descr="f89487_9500">
            <a:extLst>
              <a:ext uri="{FF2B5EF4-FFF2-40B4-BE49-F238E27FC236}">
                <a16:creationId xmlns:a16="http://schemas.microsoft.com/office/drawing/2014/main" id="{B4E0A912-196F-534F-9A4A-9F66D5CBB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3434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C59F0CD4-211A-3840-801A-419DB0E53448}"/>
              </a:ext>
            </a:extLst>
          </p:cNvPr>
          <p:cNvSpPr>
            <a:spLocks noGrp="1" noChangeArrowheads="1"/>
          </p:cNvSpPr>
          <p:nvPr>
            <p:ph type="body" idx="1"/>
          </p:nvPr>
        </p:nvSpPr>
        <p:spPr>
          <a:xfrm>
            <a:off x="990600" y="1600200"/>
            <a:ext cx="7162800" cy="4525963"/>
          </a:xfrm>
        </p:spPr>
        <p:txBody>
          <a:bodyPr/>
          <a:lstStyle/>
          <a:p>
            <a:pPr algn="ctr">
              <a:buFontTx/>
              <a:buNone/>
            </a:pPr>
            <a:r>
              <a:rPr lang="en-US" altLang="en-US" sz="4000" b="1">
                <a:solidFill>
                  <a:srgbClr val="008000"/>
                </a:solidFill>
                <a:latin typeface="Edwardian Script ITC" panose="030303020407070D0804" pitchFamily="66" charset="77"/>
              </a:rPr>
              <a:t>Sharing</a:t>
            </a:r>
          </a:p>
          <a:p>
            <a:pPr algn="ctr">
              <a:lnSpc>
                <a:spcPct val="60000"/>
              </a:lnSpc>
              <a:buFontTx/>
              <a:buNone/>
            </a:pPr>
            <a:endParaRPr lang="en-US" altLang="en-US" sz="1400" b="1">
              <a:solidFill>
                <a:srgbClr val="008000"/>
              </a:solidFill>
              <a:latin typeface="Edwardian Script ITC" panose="030303020407070D0804" pitchFamily="66" charset="77"/>
            </a:endParaRPr>
          </a:p>
          <a:p>
            <a:pPr algn="ctr">
              <a:buFontTx/>
              <a:buNone/>
            </a:pPr>
            <a:r>
              <a:rPr lang="en-US" altLang="en-US" sz="2800">
                <a:latin typeface="Gill Sans MT" panose="020B0502020104020203" pitchFamily="34" charset="77"/>
              </a:rPr>
              <a:t>What are some ways I can exemplify God’s love to women in my church, my family, and my community?</a:t>
            </a:r>
          </a:p>
        </p:txBody>
      </p:sp>
      <p:pic>
        <p:nvPicPr>
          <p:cNvPr id="13316" name="Picture 4" descr="TheElectLady2">
            <a:extLst>
              <a:ext uri="{FF2B5EF4-FFF2-40B4-BE49-F238E27FC236}">
                <a16:creationId xmlns:a16="http://schemas.microsoft.com/office/drawing/2014/main" id="{F5E63A9C-2A05-3E43-985A-FDCF1FFF2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47C0B206-382A-8F40-9A0E-3A23F793C4BB}"/>
              </a:ext>
            </a:extLst>
          </p:cNvPr>
          <p:cNvSpPr txBox="1">
            <a:spLocks noChangeArrowheads="1"/>
          </p:cNvSpPr>
          <p:nvPr/>
        </p:nvSpPr>
        <p:spPr bwMode="auto">
          <a:xfrm>
            <a:off x="4086225" y="2286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Elect Lady</a:t>
            </a:r>
            <a:endParaRPr lang="en-US" altLang="en-US"/>
          </a:p>
        </p:txBody>
      </p:sp>
      <p:pic>
        <p:nvPicPr>
          <p:cNvPr id="13318" name="Picture 6" descr="f89487_9500">
            <a:extLst>
              <a:ext uri="{FF2B5EF4-FFF2-40B4-BE49-F238E27FC236}">
                <a16:creationId xmlns:a16="http://schemas.microsoft.com/office/drawing/2014/main" id="{0AF550EE-C410-7344-AA48-1B6539866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34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81482832-B050-6B4A-87FA-DD060DA7A81C}"/>
              </a:ext>
            </a:extLst>
          </p:cNvPr>
          <p:cNvSpPr>
            <a:spLocks noGrp="1" noChangeArrowheads="1"/>
          </p:cNvSpPr>
          <p:nvPr>
            <p:ph type="body" idx="1"/>
          </p:nvPr>
        </p:nvSpPr>
        <p:spPr>
          <a:xfrm>
            <a:off x="457200" y="1219200"/>
            <a:ext cx="8229600" cy="4525963"/>
          </a:xfrm>
        </p:spPr>
        <p:txBody>
          <a:bodyPr/>
          <a:lstStyle/>
          <a:p>
            <a:pPr>
              <a:buFontTx/>
              <a:buNone/>
            </a:pPr>
            <a:r>
              <a:rPr lang="en-US" altLang="en-US" b="1">
                <a:solidFill>
                  <a:srgbClr val="008000"/>
                </a:solidFill>
                <a:latin typeface="Gill Sans MT" panose="020B0502020104020203" pitchFamily="34" charset="77"/>
              </a:rPr>
              <a:t>   Introduction</a:t>
            </a:r>
          </a:p>
          <a:p>
            <a:pPr>
              <a:lnSpc>
                <a:spcPct val="120000"/>
              </a:lnSpc>
              <a:buFontTx/>
              <a:buNone/>
            </a:pPr>
            <a:r>
              <a:rPr lang="en-US" altLang="en-US">
                <a:latin typeface="Gill Sans MT" panose="020B0502020104020203" pitchFamily="34" charset="77"/>
              </a:rPr>
              <a:t>   </a:t>
            </a:r>
            <a:r>
              <a:rPr lang="en-US" altLang="en-US" sz="2800">
                <a:latin typeface="Gill Sans MT" panose="020B0502020104020203" pitchFamily="34" charset="77"/>
              </a:rPr>
              <a:t>This is the only book of the Bible addressed to a woman. The apostle John may have been writing to a specific woman.  The Bible does not reveal the exact identity of the “elect lady.” We are not told her name or where she lived. </a:t>
            </a:r>
          </a:p>
        </p:txBody>
      </p:sp>
      <p:pic>
        <p:nvPicPr>
          <p:cNvPr id="3076" name="Picture 4" descr="TheElectLady2">
            <a:extLst>
              <a:ext uri="{FF2B5EF4-FFF2-40B4-BE49-F238E27FC236}">
                <a16:creationId xmlns:a16="http://schemas.microsoft.com/office/drawing/2014/main" id="{51983024-DDB1-854F-BBA1-0E8F021AB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a:extLst>
              <a:ext uri="{FF2B5EF4-FFF2-40B4-BE49-F238E27FC236}">
                <a16:creationId xmlns:a16="http://schemas.microsoft.com/office/drawing/2014/main" id="{99EB4C21-DB7C-1D4E-9337-ED976664FEB3}"/>
              </a:ext>
            </a:extLst>
          </p:cNvPr>
          <p:cNvSpPr txBox="1">
            <a:spLocks noChangeArrowheads="1"/>
          </p:cNvSpPr>
          <p:nvPr/>
        </p:nvSpPr>
        <p:spPr bwMode="auto">
          <a:xfrm>
            <a:off x="4086225" y="200025"/>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Elect Lady</a:t>
            </a:r>
            <a:endParaRPr lang="en-US" altLang="en-US"/>
          </a:p>
        </p:txBody>
      </p:sp>
      <p:sp>
        <p:nvSpPr>
          <p:cNvPr id="3078" name="Rectangle 6">
            <a:extLst>
              <a:ext uri="{FF2B5EF4-FFF2-40B4-BE49-F238E27FC236}">
                <a16:creationId xmlns:a16="http://schemas.microsoft.com/office/drawing/2014/main" id="{FFCF2CBC-0E1E-2B4A-ACE7-29CD38417870}"/>
              </a:ext>
            </a:extLst>
          </p:cNvPr>
          <p:cNvSpPr>
            <a:spLocks noChangeArrowheads="1"/>
          </p:cNvSpPr>
          <p:nvPr/>
        </p:nvSpPr>
        <p:spPr bwMode="auto">
          <a:xfrm>
            <a:off x="381000" y="481013"/>
            <a:ext cx="2284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bg1"/>
                </a:solidFill>
              </a:rPr>
              <a:t>Key Scripture: 2 John</a:t>
            </a:r>
          </a:p>
        </p:txBody>
      </p:sp>
      <p:pic>
        <p:nvPicPr>
          <p:cNvPr id="3079" name="Picture 7" descr="f89487_9500">
            <a:extLst>
              <a:ext uri="{FF2B5EF4-FFF2-40B4-BE49-F238E27FC236}">
                <a16:creationId xmlns:a16="http://schemas.microsoft.com/office/drawing/2014/main" id="{61CA4DA0-201F-884D-B589-362AC1610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00550"/>
            <a:ext cx="3276600" cy="2457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f89487_9500">
            <a:extLst>
              <a:ext uri="{FF2B5EF4-FFF2-40B4-BE49-F238E27FC236}">
                <a16:creationId xmlns:a16="http://schemas.microsoft.com/office/drawing/2014/main" id="{60A0EF97-4BAD-AB49-9FAC-8BB8FFF0B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00550"/>
            <a:ext cx="3276600" cy="245745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a:extLst>
              <a:ext uri="{FF2B5EF4-FFF2-40B4-BE49-F238E27FC236}">
                <a16:creationId xmlns:a16="http://schemas.microsoft.com/office/drawing/2014/main" id="{938DC235-8459-B14E-93EB-0972C262DFB6}"/>
              </a:ext>
            </a:extLst>
          </p:cNvPr>
          <p:cNvSpPr>
            <a:spLocks noGrp="1" noChangeArrowheads="1"/>
          </p:cNvSpPr>
          <p:nvPr>
            <p:ph type="body" idx="1"/>
          </p:nvPr>
        </p:nvSpPr>
        <p:spPr>
          <a:xfrm>
            <a:off x="457200" y="1219200"/>
            <a:ext cx="8229600" cy="4525963"/>
          </a:xfrm>
        </p:spPr>
        <p:txBody>
          <a:bodyPr/>
          <a:lstStyle/>
          <a:p>
            <a:pPr>
              <a:lnSpc>
                <a:spcPct val="110000"/>
              </a:lnSpc>
              <a:buFontTx/>
              <a:buNone/>
            </a:pPr>
            <a:r>
              <a:rPr lang="pt-BR" altLang="en-US" sz="2800">
                <a:latin typeface="Gill Sans MT" panose="020B0502020104020203" pitchFamily="34" charset="77"/>
              </a:rPr>
              <a:t>   The New Testament records that God used many righteous women to serve His people. Some hosted local congregations in their homes. Some were deaconesses who attended to various physical needs of God’s church. The apostle Paul frequently addressed these women in his letters. John may have been doing the same in his letter</a:t>
            </a:r>
            <a:r>
              <a:rPr lang="en-US" altLang="en-US" sz="2800">
                <a:latin typeface="Gill Sans MT" panose="020B0502020104020203" pitchFamily="34" charset="77"/>
              </a:rPr>
              <a:t> </a:t>
            </a:r>
          </a:p>
        </p:txBody>
      </p:sp>
      <p:pic>
        <p:nvPicPr>
          <p:cNvPr id="4100" name="Picture 4" descr="TheElectLady2">
            <a:extLst>
              <a:ext uri="{FF2B5EF4-FFF2-40B4-BE49-F238E27FC236}">
                <a16:creationId xmlns:a16="http://schemas.microsoft.com/office/drawing/2014/main" id="{26A5367A-8424-B645-9750-705040CAC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a:extLst>
              <a:ext uri="{FF2B5EF4-FFF2-40B4-BE49-F238E27FC236}">
                <a16:creationId xmlns:a16="http://schemas.microsoft.com/office/drawing/2014/main" id="{0B997E61-E315-0B41-8249-5040DF645609}"/>
              </a:ext>
            </a:extLst>
          </p:cNvPr>
          <p:cNvSpPr txBox="1">
            <a:spLocks noChangeArrowheads="1"/>
          </p:cNvSpPr>
          <p:nvPr/>
        </p:nvSpPr>
        <p:spPr bwMode="auto">
          <a:xfrm>
            <a:off x="4086225" y="200025"/>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Elect Lady</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D9B84B9F-1E83-114D-818C-2E8648A9172C}"/>
              </a:ext>
            </a:extLst>
          </p:cNvPr>
          <p:cNvSpPr>
            <a:spLocks noGrp="1" noChangeArrowheads="1"/>
          </p:cNvSpPr>
          <p:nvPr>
            <p:ph type="body" idx="1"/>
          </p:nvPr>
        </p:nvSpPr>
        <p:spPr>
          <a:xfrm>
            <a:off x="457200" y="1600200"/>
            <a:ext cx="5867400" cy="4525963"/>
          </a:xfrm>
        </p:spPr>
        <p:txBody>
          <a:bodyPr/>
          <a:lstStyle/>
          <a:p>
            <a:pPr>
              <a:buFontTx/>
              <a:buNone/>
            </a:pPr>
            <a:r>
              <a:rPr lang="en-US" altLang="en-US">
                <a:latin typeface="Gill Sans MT" panose="020B0502020104020203" pitchFamily="34" charset="77"/>
              </a:rPr>
              <a:t>  </a:t>
            </a:r>
            <a:r>
              <a:rPr lang="en-US" altLang="en-US" b="1" u="sng">
                <a:solidFill>
                  <a:srgbClr val="008000"/>
                </a:solidFill>
                <a:latin typeface="Gill Sans MT" panose="020B0502020104020203" pitchFamily="34" charset="77"/>
              </a:rPr>
              <a:t>Discover </a:t>
            </a:r>
          </a:p>
          <a:p>
            <a:pPr>
              <a:lnSpc>
                <a:spcPct val="10000"/>
              </a:lnSpc>
              <a:buFontTx/>
              <a:buNone/>
            </a:pPr>
            <a:endParaRPr lang="en-US" altLang="en-US" b="1" u="sng">
              <a:solidFill>
                <a:srgbClr val="008000"/>
              </a:solidFill>
              <a:latin typeface="Gill Sans MT" panose="020B0502020104020203" pitchFamily="34" charset="77"/>
            </a:endParaRPr>
          </a:p>
          <a:p>
            <a:pPr>
              <a:lnSpc>
                <a:spcPct val="130000"/>
              </a:lnSpc>
              <a:buFontTx/>
              <a:buNone/>
            </a:pPr>
            <a:r>
              <a:rPr lang="en-US" altLang="en-US">
                <a:latin typeface="Gill Sans MT" panose="020B0502020104020203" pitchFamily="34" charset="77"/>
              </a:rPr>
              <a:t>  </a:t>
            </a:r>
            <a:r>
              <a:rPr lang="en-US" altLang="en-US" sz="2800">
                <a:latin typeface="Gill Sans MT" panose="020B0502020104020203" pitchFamily="34" charset="77"/>
              </a:rPr>
              <a:t>* How She is Regarded</a:t>
            </a:r>
          </a:p>
          <a:p>
            <a:pPr>
              <a:lnSpc>
                <a:spcPct val="130000"/>
              </a:lnSpc>
              <a:buFontTx/>
              <a:buNone/>
            </a:pPr>
            <a:r>
              <a:rPr lang="en-US" altLang="en-US" sz="2800">
                <a:latin typeface="Gill Sans MT" panose="020B0502020104020203" pitchFamily="34" charset="77"/>
              </a:rPr>
              <a:t>  * Counsel She Receives</a:t>
            </a:r>
          </a:p>
        </p:txBody>
      </p:sp>
      <p:pic>
        <p:nvPicPr>
          <p:cNvPr id="5124" name="Picture 4" descr="TheElectLady2">
            <a:extLst>
              <a:ext uri="{FF2B5EF4-FFF2-40B4-BE49-F238E27FC236}">
                <a16:creationId xmlns:a16="http://schemas.microsoft.com/office/drawing/2014/main" id="{14D2562A-BF28-DF4C-AE4A-79882BE0A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a:extLst>
              <a:ext uri="{FF2B5EF4-FFF2-40B4-BE49-F238E27FC236}">
                <a16:creationId xmlns:a16="http://schemas.microsoft.com/office/drawing/2014/main" id="{E2957F74-89F6-224C-94B8-B1A78132139D}"/>
              </a:ext>
            </a:extLst>
          </p:cNvPr>
          <p:cNvSpPr txBox="1">
            <a:spLocks noChangeArrowheads="1"/>
          </p:cNvSpPr>
          <p:nvPr/>
        </p:nvSpPr>
        <p:spPr bwMode="auto">
          <a:xfrm>
            <a:off x="4086225" y="1524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Elect Lady</a:t>
            </a:r>
            <a:endParaRPr lang="en-US" altLang="en-US"/>
          </a:p>
        </p:txBody>
      </p:sp>
      <p:pic>
        <p:nvPicPr>
          <p:cNvPr id="5126" name="Picture 6" descr="f89487_9500">
            <a:extLst>
              <a:ext uri="{FF2B5EF4-FFF2-40B4-BE49-F238E27FC236}">
                <a16:creationId xmlns:a16="http://schemas.microsoft.com/office/drawing/2014/main" id="{C4A8FEC7-D5E7-794D-91DB-AC279143D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29050"/>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f89487_9500">
            <a:extLst>
              <a:ext uri="{FF2B5EF4-FFF2-40B4-BE49-F238E27FC236}">
                <a16:creationId xmlns:a16="http://schemas.microsoft.com/office/drawing/2014/main" id="{F289D16B-7635-AE40-929E-B40A3E3C9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400550"/>
            <a:ext cx="3276600" cy="245745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a:extLst>
              <a:ext uri="{FF2B5EF4-FFF2-40B4-BE49-F238E27FC236}">
                <a16:creationId xmlns:a16="http://schemas.microsoft.com/office/drawing/2014/main" id="{71207DC3-960F-C24E-A668-42348374A2B5}"/>
              </a:ext>
            </a:extLst>
          </p:cNvPr>
          <p:cNvSpPr>
            <a:spLocks noGrp="1" noChangeArrowheads="1"/>
          </p:cNvSpPr>
          <p:nvPr>
            <p:ph type="body" idx="1"/>
          </p:nvPr>
        </p:nvSpPr>
        <p:spPr>
          <a:xfrm>
            <a:off x="457200" y="1143000"/>
            <a:ext cx="6477000" cy="4525963"/>
          </a:xfrm>
        </p:spPr>
        <p:txBody>
          <a:bodyPr/>
          <a:lstStyle/>
          <a:p>
            <a:pPr marL="609600" indent="-609600">
              <a:buFontTx/>
              <a:buNone/>
            </a:pPr>
            <a:r>
              <a:rPr lang="en-US" altLang="en-US" b="1">
                <a:solidFill>
                  <a:srgbClr val="008000"/>
                </a:solidFill>
                <a:latin typeface="Gill Sans MT" panose="020B0502020104020203" pitchFamily="34" charset="77"/>
              </a:rPr>
              <a:t>  </a:t>
            </a:r>
            <a:r>
              <a:rPr lang="en-US" altLang="en-US" b="1" u="sng">
                <a:solidFill>
                  <a:srgbClr val="008000"/>
                </a:solidFill>
                <a:latin typeface="Gill Sans MT" panose="020B0502020104020203" pitchFamily="34" charset="77"/>
              </a:rPr>
              <a:t>Going Deeper</a:t>
            </a:r>
          </a:p>
          <a:p>
            <a:pPr marL="609600" indent="-609600">
              <a:lnSpc>
                <a:spcPct val="20000"/>
              </a:lnSpc>
              <a:buFontTx/>
              <a:buNone/>
            </a:pPr>
            <a:endParaRPr lang="en-US" altLang="en-US" b="1" u="sng">
              <a:solidFill>
                <a:srgbClr val="008000"/>
              </a:solidFill>
              <a:latin typeface="Gill Sans MT" panose="020B0502020104020203" pitchFamily="34" charset="77"/>
            </a:endParaRPr>
          </a:p>
          <a:p>
            <a:pPr marL="609600" indent="-609600">
              <a:buFontTx/>
              <a:buAutoNum type="arabicPeriod"/>
            </a:pPr>
            <a:r>
              <a:rPr lang="en-US" altLang="en-US" sz="2800">
                <a:latin typeface="Gill Sans MT" panose="020B0502020104020203" pitchFamily="34" charset="77"/>
              </a:rPr>
              <a:t>What term does John use to identify himself? </a:t>
            </a:r>
            <a:r>
              <a:rPr lang="en-US" altLang="en-US" sz="2400">
                <a:latin typeface="Gill Sans MT" panose="020B0502020104020203" pitchFamily="34" charset="77"/>
              </a:rPr>
              <a:t>(2 John 1)</a:t>
            </a:r>
          </a:p>
          <a:p>
            <a:pPr marL="609600" indent="-609600">
              <a:lnSpc>
                <a:spcPct val="20000"/>
              </a:lnSpc>
              <a:buFontTx/>
              <a:buNone/>
            </a:pPr>
            <a:endParaRPr lang="en-US" altLang="en-US" sz="2400">
              <a:latin typeface="Gill Sans MT" panose="020B0502020104020203" pitchFamily="34" charset="77"/>
            </a:endParaRPr>
          </a:p>
          <a:p>
            <a:pPr marL="609600" indent="-609600">
              <a:buFontTx/>
              <a:buNone/>
            </a:pPr>
            <a:r>
              <a:rPr lang="en-US" altLang="en-US" sz="2800">
                <a:latin typeface="Gill Sans MT" panose="020B0502020104020203" pitchFamily="34" charset="77"/>
              </a:rPr>
              <a:t>2.   How does John express his regard for the elect lady? </a:t>
            </a:r>
            <a:r>
              <a:rPr lang="en-US" altLang="en-US" sz="2400">
                <a:latin typeface="Gill Sans MT" panose="020B0502020104020203" pitchFamily="34" charset="77"/>
              </a:rPr>
              <a:t>(Verse 1)</a:t>
            </a:r>
          </a:p>
          <a:p>
            <a:pPr marL="609600" indent="-609600">
              <a:lnSpc>
                <a:spcPct val="60000"/>
              </a:lnSpc>
              <a:buFontTx/>
              <a:buNone/>
            </a:pPr>
            <a:r>
              <a:rPr lang="en-US" altLang="en-US" sz="2400">
                <a:latin typeface="Gill Sans MT" panose="020B0502020104020203" pitchFamily="34" charset="77"/>
              </a:rPr>
              <a:t> </a:t>
            </a:r>
          </a:p>
          <a:p>
            <a:pPr marL="609600" indent="-609600">
              <a:buFontTx/>
              <a:buNone/>
            </a:pPr>
            <a:r>
              <a:rPr lang="en-US" altLang="en-US" sz="2800">
                <a:latin typeface="Gill Sans MT" panose="020B0502020104020203" pitchFamily="34" charset="77"/>
              </a:rPr>
              <a:t>3.   Who else loved this special woman? </a:t>
            </a:r>
            <a:r>
              <a:rPr lang="en-US" altLang="en-US" sz="2400">
                <a:latin typeface="Gill Sans MT" panose="020B0502020104020203" pitchFamily="34" charset="77"/>
              </a:rPr>
              <a:t>(Verse 1)</a:t>
            </a:r>
          </a:p>
          <a:p>
            <a:pPr marL="609600" indent="-609600">
              <a:lnSpc>
                <a:spcPct val="10000"/>
              </a:lnSpc>
              <a:buFontTx/>
              <a:buNone/>
            </a:pPr>
            <a:r>
              <a:rPr lang="en-US" altLang="en-US" sz="2800">
                <a:latin typeface="Gill Sans MT" panose="020B0502020104020203" pitchFamily="34" charset="77"/>
              </a:rPr>
              <a:t>  </a:t>
            </a:r>
          </a:p>
          <a:p>
            <a:pPr marL="609600" indent="-609600">
              <a:buFontTx/>
              <a:buNone/>
            </a:pPr>
            <a:r>
              <a:rPr lang="en-US" altLang="en-US" sz="2800">
                <a:latin typeface="Gill Sans MT" panose="020B0502020104020203" pitchFamily="34" charset="77"/>
              </a:rPr>
              <a:t>4.   The relationship and the love John felt for her was based upon what? </a:t>
            </a:r>
          </a:p>
          <a:p>
            <a:pPr marL="609600" indent="-609600">
              <a:lnSpc>
                <a:spcPct val="60000"/>
              </a:lnSpc>
              <a:buFontTx/>
              <a:buNone/>
            </a:pPr>
            <a:r>
              <a:rPr lang="en-US" altLang="en-US" sz="2800">
                <a:latin typeface="Gill Sans MT" panose="020B0502020104020203" pitchFamily="34" charset="77"/>
              </a:rPr>
              <a:t>      </a:t>
            </a:r>
            <a:r>
              <a:rPr lang="en-US" altLang="en-US" sz="2400">
                <a:latin typeface="Gill Sans MT" panose="020B0502020104020203" pitchFamily="34" charset="77"/>
              </a:rPr>
              <a:t>(Verse 2)</a:t>
            </a:r>
            <a:r>
              <a:rPr lang="en-US" altLang="en-US" sz="2800">
                <a:latin typeface="Gill Sans MT" panose="020B0502020104020203" pitchFamily="34" charset="77"/>
              </a:rPr>
              <a:t> </a:t>
            </a:r>
          </a:p>
        </p:txBody>
      </p:sp>
      <p:pic>
        <p:nvPicPr>
          <p:cNvPr id="6148" name="Picture 4" descr="TheElectLady2">
            <a:extLst>
              <a:ext uri="{FF2B5EF4-FFF2-40B4-BE49-F238E27FC236}">
                <a16:creationId xmlns:a16="http://schemas.microsoft.com/office/drawing/2014/main" id="{15435263-9E32-AD40-9D52-ACE5FC990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740E7615-AFF4-F548-9869-6CEA7E76ACF8}"/>
              </a:ext>
            </a:extLst>
          </p:cNvPr>
          <p:cNvSpPr txBox="1">
            <a:spLocks noChangeArrowheads="1"/>
          </p:cNvSpPr>
          <p:nvPr/>
        </p:nvSpPr>
        <p:spPr bwMode="auto">
          <a:xfrm>
            <a:off x="4086225" y="1524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Elect Lady</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f89487_9500">
            <a:extLst>
              <a:ext uri="{FF2B5EF4-FFF2-40B4-BE49-F238E27FC236}">
                <a16:creationId xmlns:a16="http://schemas.microsoft.com/office/drawing/2014/main" id="{C0493537-4F57-534B-AFBE-1371594DC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00550"/>
            <a:ext cx="3276600" cy="2457450"/>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a:extLst>
              <a:ext uri="{FF2B5EF4-FFF2-40B4-BE49-F238E27FC236}">
                <a16:creationId xmlns:a16="http://schemas.microsoft.com/office/drawing/2014/main" id="{1087C104-064A-6E4E-AFA8-F16BD33E06E2}"/>
              </a:ext>
            </a:extLst>
          </p:cNvPr>
          <p:cNvSpPr>
            <a:spLocks noGrp="1" noChangeArrowheads="1"/>
          </p:cNvSpPr>
          <p:nvPr>
            <p:ph type="body" idx="1"/>
          </p:nvPr>
        </p:nvSpPr>
        <p:spPr>
          <a:xfrm>
            <a:off x="1600200" y="1143000"/>
            <a:ext cx="7315200" cy="4525963"/>
          </a:xfrm>
        </p:spPr>
        <p:txBody>
          <a:bodyPr/>
          <a:lstStyle/>
          <a:p>
            <a:pPr>
              <a:buFontTx/>
              <a:buNone/>
            </a:pPr>
            <a:r>
              <a:rPr lang="en-US" altLang="en-US" sz="2800">
                <a:latin typeface="Gill Sans MT" panose="020B0502020104020203" pitchFamily="34" charset="77"/>
              </a:rPr>
              <a:t>5. After giving her a blessing, what does John say causes him to rejoice?  </a:t>
            </a:r>
            <a:r>
              <a:rPr lang="en-US" altLang="en-US" sz="2400">
                <a:latin typeface="Gill Sans MT" panose="020B0502020104020203" pitchFamily="34" charset="77"/>
              </a:rPr>
              <a:t>(Verses 3-4)</a:t>
            </a:r>
          </a:p>
          <a:p>
            <a:pPr>
              <a:lnSpc>
                <a:spcPct val="30000"/>
              </a:lnSpc>
              <a:buFontTx/>
              <a:buNone/>
            </a:pPr>
            <a:r>
              <a:rPr lang="en-US" altLang="en-US" sz="2400">
                <a:latin typeface="Gill Sans MT" panose="020B0502020104020203" pitchFamily="34" charset="77"/>
              </a:rPr>
              <a:t> </a:t>
            </a:r>
          </a:p>
          <a:p>
            <a:pPr>
              <a:buFontTx/>
              <a:buNone/>
            </a:pPr>
            <a:r>
              <a:rPr lang="en-US" altLang="en-US" sz="2800">
                <a:latin typeface="Gill Sans MT" panose="020B0502020104020203" pitchFamily="34" charset="77"/>
              </a:rPr>
              <a:t>6. John proceeds to give her wise counsel. What is the theme of his counsel? </a:t>
            </a:r>
            <a:r>
              <a:rPr lang="en-US" altLang="en-US" sz="2400">
                <a:latin typeface="Gill Sans MT" panose="020B0502020104020203" pitchFamily="34" charset="77"/>
              </a:rPr>
              <a:t>(Verses 5-6)</a:t>
            </a:r>
          </a:p>
          <a:p>
            <a:pPr>
              <a:lnSpc>
                <a:spcPct val="20000"/>
              </a:lnSpc>
              <a:buFontTx/>
              <a:buNone/>
            </a:pPr>
            <a:r>
              <a:rPr lang="en-US" altLang="en-US" sz="2800">
                <a:latin typeface="Gill Sans MT" panose="020B0502020104020203" pitchFamily="34" charset="77"/>
              </a:rPr>
              <a:t>  </a:t>
            </a:r>
          </a:p>
          <a:p>
            <a:pPr>
              <a:buFontTx/>
              <a:buNone/>
            </a:pPr>
            <a:r>
              <a:rPr lang="en-US" altLang="en-US" sz="2800">
                <a:latin typeface="Gill Sans MT" panose="020B0502020104020203" pitchFamily="34" charset="77"/>
              </a:rPr>
              <a:t>7. After warning the elect lady to beware of those who are deceivers, he encourages her to hold fast to what? </a:t>
            </a:r>
            <a:r>
              <a:rPr lang="en-US" altLang="en-US" sz="2400">
                <a:latin typeface="Gill Sans MT" panose="020B0502020104020203" pitchFamily="34" charset="77"/>
              </a:rPr>
              <a:t>(Verse 7-8)</a:t>
            </a:r>
            <a:r>
              <a:rPr lang="en-US" altLang="en-US" sz="2800">
                <a:latin typeface="Gill Sans MT" panose="020B0502020104020203" pitchFamily="34" charset="77"/>
              </a:rPr>
              <a:t> </a:t>
            </a:r>
          </a:p>
        </p:txBody>
      </p:sp>
      <p:pic>
        <p:nvPicPr>
          <p:cNvPr id="7172" name="Picture 4" descr="TheElectLady2">
            <a:extLst>
              <a:ext uri="{FF2B5EF4-FFF2-40B4-BE49-F238E27FC236}">
                <a16:creationId xmlns:a16="http://schemas.microsoft.com/office/drawing/2014/main" id="{C33F548F-07DE-E544-A966-910CFC769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a:extLst>
              <a:ext uri="{FF2B5EF4-FFF2-40B4-BE49-F238E27FC236}">
                <a16:creationId xmlns:a16="http://schemas.microsoft.com/office/drawing/2014/main" id="{C7087101-46F3-674A-B16A-1789A34B7003}"/>
              </a:ext>
            </a:extLst>
          </p:cNvPr>
          <p:cNvSpPr txBox="1">
            <a:spLocks noChangeArrowheads="1"/>
          </p:cNvSpPr>
          <p:nvPr/>
        </p:nvSpPr>
        <p:spPr bwMode="auto">
          <a:xfrm>
            <a:off x="4086225" y="2286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Elect Lady</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f89487_9500">
            <a:extLst>
              <a:ext uri="{FF2B5EF4-FFF2-40B4-BE49-F238E27FC236}">
                <a16:creationId xmlns:a16="http://schemas.microsoft.com/office/drawing/2014/main" id="{FEBF71DB-EEEA-0A46-89BA-2464A2CBD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00550"/>
            <a:ext cx="3276600" cy="2457450"/>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a:extLst>
              <a:ext uri="{FF2B5EF4-FFF2-40B4-BE49-F238E27FC236}">
                <a16:creationId xmlns:a16="http://schemas.microsoft.com/office/drawing/2014/main" id="{4326CF20-DC62-DC4A-8D1C-A37841EE8891}"/>
              </a:ext>
            </a:extLst>
          </p:cNvPr>
          <p:cNvSpPr>
            <a:spLocks noGrp="1" noChangeArrowheads="1"/>
          </p:cNvSpPr>
          <p:nvPr>
            <p:ph type="body" idx="1"/>
          </p:nvPr>
        </p:nvSpPr>
        <p:spPr>
          <a:xfrm>
            <a:off x="2133600" y="1417638"/>
            <a:ext cx="6553200" cy="4525962"/>
          </a:xfrm>
        </p:spPr>
        <p:txBody>
          <a:bodyPr/>
          <a:lstStyle/>
          <a:p>
            <a:pPr>
              <a:buFontTx/>
              <a:buNone/>
            </a:pPr>
            <a:r>
              <a:rPr lang="en-US" altLang="en-US" sz="2800">
                <a:latin typeface="Gill Sans MT" panose="020B0502020104020203" pitchFamily="34" charset="77"/>
              </a:rPr>
              <a:t>8. There are some strong words against those who attempt to deceive the believers. How does John advise her to relate to these individuals? </a:t>
            </a:r>
            <a:r>
              <a:rPr lang="en-US" altLang="en-US" sz="2400">
                <a:latin typeface="Gill Sans MT" panose="020B0502020104020203" pitchFamily="34" charset="77"/>
              </a:rPr>
              <a:t>(Verses 10-11)</a:t>
            </a:r>
            <a:r>
              <a:rPr lang="en-US" altLang="en-US" sz="2800">
                <a:latin typeface="Gill Sans MT" panose="020B0502020104020203" pitchFamily="34" charset="77"/>
              </a:rPr>
              <a:t> </a:t>
            </a:r>
          </a:p>
          <a:p>
            <a:pPr>
              <a:lnSpc>
                <a:spcPct val="60000"/>
              </a:lnSpc>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9. What do the closing words of the chapter imply? </a:t>
            </a:r>
          </a:p>
        </p:txBody>
      </p:sp>
      <p:pic>
        <p:nvPicPr>
          <p:cNvPr id="8196" name="Picture 4" descr="TheElectLady2">
            <a:extLst>
              <a:ext uri="{FF2B5EF4-FFF2-40B4-BE49-F238E27FC236}">
                <a16:creationId xmlns:a16="http://schemas.microsoft.com/office/drawing/2014/main" id="{94096BFA-BAA5-7444-847B-6DD89F67F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a:extLst>
              <a:ext uri="{FF2B5EF4-FFF2-40B4-BE49-F238E27FC236}">
                <a16:creationId xmlns:a16="http://schemas.microsoft.com/office/drawing/2014/main" id="{7AFCF767-4708-224C-92D3-7E75A1632820}"/>
              </a:ext>
            </a:extLst>
          </p:cNvPr>
          <p:cNvSpPr txBox="1">
            <a:spLocks noChangeArrowheads="1"/>
          </p:cNvSpPr>
          <p:nvPr/>
        </p:nvSpPr>
        <p:spPr bwMode="auto">
          <a:xfrm>
            <a:off x="4086225" y="2286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Elect Lady</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f89487_9500">
            <a:extLst>
              <a:ext uri="{FF2B5EF4-FFF2-40B4-BE49-F238E27FC236}">
                <a16:creationId xmlns:a16="http://schemas.microsoft.com/office/drawing/2014/main" id="{95BE87E0-101C-1E4E-B3EA-5D6C2813B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3276600" cy="24574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a:extLst>
              <a:ext uri="{FF2B5EF4-FFF2-40B4-BE49-F238E27FC236}">
                <a16:creationId xmlns:a16="http://schemas.microsoft.com/office/drawing/2014/main" id="{D6FAC228-1C06-E948-8C2D-942F8D57616B}"/>
              </a:ext>
            </a:extLst>
          </p:cNvPr>
          <p:cNvSpPr>
            <a:spLocks noGrp="1" noChangeArrowheads="1"/>
          </p:cNvSpPr>
          <p:nvPr>
            <p:ph type="body" idx="1"/>
          </p:nvPr>
        </p:nvSpPr>
        <p:spPr>
          <a:xfrm>
            <a:off x="3124200" y="1371600"/>
            <a:ext cx="5791200" cy="4525963"/>
          </a:xfrm>
        </p:spPr>
        <p:txBody>
          <a:bodyPr/>
          <a:lstStyle/>
          <a:p>
            <a:pPr>
              <a:buFontTx/>
              <a:buNone/>
            </a:pPr>
            <a:r>
              <a:rPr lang="en-US" altLang="en-US" b="1">
                <a:solidFill>
                  <a:srgbClr val="008000"/>
                </a:solidFill>
                <a:latin typeface="Gill Sans MT" panose="020B0502020104020203" pitchFamily="34" charset="77"/>
              </a:rPr>
              <a:t>   </a:t>
            </a:r>
            <a:r>
              <a:rPr lang="en-US" altLang="en-US" b="1" u="sng">
                <a:solidFill>
                  <a:srgbClr val="008000"/>
                </a:solidFill>
                <a:latin typeface="Gill Sans MT" panose="020B0502020104020203" pitchFamily="34" charset="77"/>
              </a:rPr>
              <a:t>Words for Today</a:t>
            </a:r>
          </a:p>
          <a:p>
            <a:pPr>
              <a:lnSpc>
                <a:spcPct val="40000"/>
              </a:lnSpc>
              <a:buFontTx/>
              <a:buNone/>
            </a:pPr>
            <a:endParaRPr lang="en-US" altLang="en-US" b="1" u="sng">
              <a:solidFill>
                <a:srgbClr val="008000"/>
              </a:solidFill>
              <a:latin typeface="Gill Sans MT" panose="020B0502020104020203" pitchFamily="34" charset="77"/>
            </a:endParaRPr>
          </a:p>
          <a:p>
            <a:pPr>
              <a:buFontTx/>
              <a:buNone/>
            </a:pPr>
            <a:r>
              <a:rPr lang="en-US" altLang="en-US" sz="2800">
                <a:latin typeface="Gill Sans MT" panose="020B0502020104020203" pitchFamily="34" charset="77"/>
              </a:rPr>
              <a:t>10. What character traits did the elect lady have that made her a person whom so many loved? How can we develop these traits?</a:t>
            </a:r>
          </a:p>
          <a:p>
            <a:pPr>
              <a:lnSpc>
                <a:spcPct val="70000"/>
              </a:lnSpc>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11. Was the elect lady respected? Why do you think she was respected?</a:t>
            </a:r>
          </a:p>
        </p:txBody>
      </p:sp>
      <p:pic>
        <p:nvPicPr>
          <p:cNvPr id="9220" name="Picture 4" descr="TheElectLady2">
            <a:extLst>
              <a:ext uri="{FF2B5EF4-FFF2-40B4-BE49-F238E27FC236}">
                <a16:creationId xmlns:a16="http://schemas.microsoft.com/office/drawing/2014/main" id="{7D3ECA5F-82B2-2B48-9B2C-A648DE5F5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D2FBED0D-D243-304D-9D23-3D775E0917E2}"/>
              </a:ext>
            </a:extLst>
          </p:cNvPr>
          <p:cNvSpPr txBox="1">
            <a:spLocks noChangeArrowheads="1"/>
          </p:cNvSpPr>
          <p:nvPr/>
        </p:nvSpPr>
        <p:spPr bwMode="auto">
          <a:xfrm>
            <a:off x="4086225" y="2286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Elect Lady</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f89487_9500">
            <a:extLst>
              <a:ext uri="{FF2B5EF4-FFF2-40B4-BE49-F238E27FC236}">
                <a16:creationId xmlns:a16="http://schemas.microsoft.com/office/drawing/2014/main" id="{37F53B64-756F-F640-870A-E3AB55AF2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800600"/>
            <a:ext cx="2743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a:extLst>
              <a:ext uri="{FF2B5EF4-FFF2-40B4-BE49-F238E27FC236}">
                <a16:creationId xmlns:a16="http://schemas.microsoft.com/office/drawing/2014/main" id="{F7A347A9-6403-1145-85A5-3C6D92138051}"/>
              </a:ext>
            </a:extLst>
          </p:cNvPr>
          <p:cNvSpPr>
            <a:spLocks noGrp="1" noChangeArrowheads="1"/>
          </p:cNvSpPr>
          <p:nvPr>
            <p:ph type="body" idx="1"/>
          </p:nvPr>
        </p:nvSpPr>
        <p:spPr>
          <a:xfrm>
            <a:off x="457200" y="1295400"/>
            <a:ext cx="8229600" cy="4525963"/>
          </a:xfrm>
        </p:spPr>
        <p:txBody>
          <a:bodyPr/>
          <a:lstStyle/>
          <a:p>
            <a:pPr>
              <a:lnSpc>
                <a:spcPct val="80000"/>
              </a:lnSpc>
              <a:buFontTx/>
              <a:buNone/>
            </a:pPr>
            <a:r>
              <a:rPr lang="en-US" altLang="en-US" sz="2800" b="1">
                <a:solidFill>
                  <a:srgbClr val="008000"/>
                </a:solidFill>
                <a:latin typeface="Gill Sans MT" panose="020B0502020104020203" pitchFamily="34" charset="77"/>
              </a:rPr>
              <a:t>   </a:t>
            </a:r>
            <a:r>
              <a:rPr lang="en-US" altLang="en-US" sz="2800" b="1" u="sng">
                <a:solidFill>
                  <a:srgbClr val="008000"/>
                </a:solidFill>
                <a:latin typeface="Gill Sans MT" panose="020B0502020104020203" pitchFamily="34" charset="77"/>
              </a:rPr>
              <a:t>Questions for Discussion</a:t>
            </a:r>
          </a:p>
          <a:p>
            <a:pPr>
              <a:lnSpc>
                <a:spcPct val="50000"/>
              </a:lnSpc>
              <a:buFontTx/>
              <a:buNone/>
            </a:pPr>
            <a:endParaRPr lang="en-US" altLang="en-US" sz="2800" b="1" u="sng">
              <a:solidFill>
                <a:srgbClr val="008000"/>
              </a:solidFill>
              <a:latin typeface="Gill Sans MT" panose="020B0502020104020203" pitchFamily="34" charset="77"/>
            </a:endParaRPr>
          </a:p>
          <a:p>
            <a:pPr>
              <a:lnSpc>
                <a:spcPct val="110000"/>
              </a:lnSpc>
              <a:buFontTx/>
              <a:buNone/>
            </a:pPr>
            <a:r>
              <a:rPr lang="en-US" altLang="en-US" sz="2800">
                <a:latin typeface="Gill Sans MT" panose="020B0502020104020203" pitchFamily="34" charset="77"/>
              </a:rPr>
              <a:t>  1. John speaks of a true love of believers for one another because of the truth we all share. Sharing in this truth engenders love for one another, especially the “sincere love” made possible by obedience to the truth. What is the relationship between obedience to the commandments </a:t>
            </a:r>
          </a:p>
          <a:p>
            <a:pPr>
              <a:lnSpc>
                <a:spcPct val="80000"/>
              </a:lnSpc>
              <a:buFontTx/>
              <a:buNone/>
            </a:pPr>
            <a:r>
              <a:rPr lang="en-US" altLang="en-US" sz="2800">
                <a:latin typeface="Gill Sans MT" panose="020B0502020104020203" pitchFamily="34" charset="77"/>
              </a:rPr>
              <a:t>    and love for fellow believers? </a:t>
            </a:r>
          </a:p>
          <a:p>
            <a:pPr>
              <a:lnSpc>
                <a:spcPct val="80000"/>
              </a:lnSpc>
              <a:buFontTx/>
              <a:buNone/>
            </a:pPr>
            <a:r>
              <a:rPr lang="en-US" altLang="en-US" sz="2800">
                <a:latin typeface="Gill Sans MT" panose="020B0502020104020203" pitchFamily="34" charset="77"/>
              </a:rPr>
              <a:t>    How is it manifest?</a:t>
            </a:r>
          </a:p>
        </p:txBody>
      </p:sp>
      <p:pic>
        <p:nvPicPr>
          <p:cNvPr id="10244" name="Picture 4" descr="TheElectLady2">
            <a:extLst>
              <a:ext uri="{FF2B5EF4-FFF2-40B4-BE49-F238E27FC236}">
                <a16:creationId xmlns:a16="http://schemas.microsoft.com/office/drawing/2014/main" id="{3285CDD3-408E-614E-8A58-D79CD2D5A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extLst>
              <a:ext uri="{FF2B5EF4-FFF2-40B4-BE49-F238E27FC236}">
                <a16:creationId xmlns:a16="http://schemas.microsoft.com/office/drawing/2014/main" id="{900BBDBD-E087-7642-AE62-1DCF57D3BFCA}"/>
              </a:ext>
            </a:extLst>
          </p:cNvPr>
          <p:cNvSpPr txBox="1">
            <a:spLocks noChangeArrowheads="1"/>
          </p:cNvSpPr>
          <p:nvPr/>
        </p:nvSpPr>
        <p:spPr bwMode="auto">
          <a:xfrm>
            <a:off x="4086225" y="2286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Elect Lady</a:t>
            </a:r>
            <a:endParaRPr lang="en-US" alt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666</Words>
  <Application>Microsoft Macintosh PowerPoint</Application>
  <PresentationFormat>On-screen Show (4:3)</PresentationFormat>
  <Paragraphs>65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Trajan Pro</vt:lpstr>
      <vt:lpstr>Gill Sans MT</vt:lpstr>
      <vt:lpstr>Edwardian Script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S.D.A. Church World Headquarters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arraisr</dc:creator>
  <cp:lastModifiedBy>Timon, Rebecca</cp:lastModifiedBy>
  <cp:revision>6</cp:revision>
  <dcterms:created xsi:type="dcterms:W3CDTF">2008-11-05T16:58:53Z</dcterms:created>
  <dcterms:modified xsi:type="dcterms:W3CDTF">2018-04-26T23:34:28Z</dcterms:modified>
</cp:coreProperties>
</file>